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6f9e470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63b040fba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363b040fba2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9e470d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9e470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63b040fba2_0_3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63b040fba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3b040fba2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63b040fba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63b040fba2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63b040fba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63b040fba2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63b040fba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3b040fba2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63b040fba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6f9e470d_0_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6f9e470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Metering Fundamentals in Electrical Utilities</a:t>
            </a:r>
            <a:endParaRPr/>
          </a:p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Turning Data Into Decisions—</a:t>
            </a:r>
            <a:r>
              <a:rPr i="1" lang="en"/>
              <a:t>One Meter at a Time</a:t>
            </a:r>
            <a:endParaRPr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598100" y="1331417"/>
            <a:ext cx="8222100" cy="62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Metering Fundamentals in Electrical Utilities</a:t>
            </a:r>
            <a:endParaRPr/>
          </a:p>
        </p:txBody>
      </p:sp>
      <p:pic>
        <p:nvPicPr>
          <p:cNvPr id="98" name="Google Shape;98;p15" title="1_8vTE04vLV5g_-iXUnBZyaQ-2234504404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121" y="1851200"/>
            <a:ext cx="1441100" cy="14411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 txBox="1"/>
          <p:nvPr/>
        </p:nvSpPr>
        <p:spPr>
          <a:xfrm>
            <a:off x="2629850" y="1118275"/>
            <a:ext cx="5867400" cy="4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</a:rPr>
              <a:t>About Me – Benjamin Manning</a:t>
            </a:r>
            <a:endParaRPr b="1" sz="16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PhD in Electrical &amp; Computer Engineering with research in renewable energy and power systems</a:t>
            </a: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Over 15 years of experience in electrical systems, grid integration, and energy analytics</a:t>
            </a: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Led smart grid analytics and renewable integration projects for utilities and energy providers</a:t>
            </a: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Developed automated power distribution, load balancing, and predictive maintenance systems</a:t>
            </a: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">
                <a:solidFill>
                  <a:schemeClr val="lt1"/>
                </a:solidFill>
              </a:rPr>
              <a:t>Passionate about combining education, accessibility, and real-world applications with technology</a:t>
            </a:r>
            <a:br>
              <a:rPr b="1" lang="en">
                <a:solidFill>
                  <a:schemeClr val="lt1"/>
                </a:solidFill>
              </a:rPr>
            </a:br>
            <a:endParaRPr b="1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b="1" lang="en" sz="1300"/>
            </a:br>
            <a:br>
              <a:rPr b="1" lang="en" sz="1300"/>
            </a:br>
            <a:endParaRPr b="1" sz="1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427175" y="3083375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How many marbles can a 12-ounce jar hold?</a:t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896" y="1061446"/>
            <a:ext cx="4144506" cy="314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3876" y="629400"/>
            <a:ext cx="2074750" cy="267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330175" y="18949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Metering?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Measures energy consumption (typically in kWh)</a:t>
            </a:r>
            <a:endParaRPr sz="1900"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Tracks usage for billing, monitoring, and planning</a:t>
            </a:r>
            <a:endParaRPr sz="1900"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Installed at customer premises, substations, and feeders</a:t>
            </a:r>
            <a:endParaRPr sz="1900"/>
          </a:p>
          <a:p>
            <a:pPr indent="0" lvl="0" marL="0" rtl="0" algn="l">
              <a:spcBef>
                <a:spcPts val="640"/>
              </a:spcBef>
              <a:spcAft>
                <a:spcPts val="160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Essential for utility revenue and system</a:t>
            </a:r>
            <a:endParaRPr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394850" y="11427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" sz="4400">
                <a:latin typeface="Calibri"/>
                <a:ea typeface="Calibri"/>
                <a:cs typeface="Calibri"/>
                <a:sym typeface="Calibri"/>
              </a:rPr>
              <a:t>Common Types of Meters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 txBox="1"/>
          <p:nvPr>
            <p:ph idx="2" type="body"/>
          </p:nvPr>
        </p:nvSpPr>
        <p:spPr>
          <a:xfrm>
            <a:off x="498950" y="132712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6035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Electromechanical Meters – Traditional spinning-disk meters</a:t>
            </a:r>
            <a:endParaRPr sz="1900">
              <a:solidFill>
                <a:schemeClr val="dk1"/>
              </a:solidFill>
            </a:endParaRPr>
          </a:p>
          <a:p>
            <a:pPr indent="-26035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Digital (Electronic) Meters – More accurate, with displays</a:t>
            </a:r>
            <a:endParaRPr sz="1900">
              <a:solidFill>
                <a:schemeClr val="dk1"/>
              </a:solidFill>
            </a:endParaRPr>
          </a:p>
          <a:p>
            <a:pPr indent="-260350" lvl="0" marL="342900" rtl="0" algn="l">
              <a:spcBef>
                <a:spcPts val="640"/>
              </a:spcBef>
              <a:spcAft>
                <a:spcPts val="160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Smart Meters – Two-way communication, remote read capability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p18"/>
          <p:cNvPicPr preferRelativeResize="0"/>
          <p:nvPr/>
        </p:nvPicPr>
        <p:blipFill rotWithShape="1">
          <a:blip r:embed="rId3">
            <a:alphaModFix/>
          </a:blip>
          <a:srcRect b="12793" l="0" r="0" t="0"/>
          <a:stretch/>
        </p:blipFill>
        <p:spPr>
          <a:xfrm>
            <a:off x="6118975" y="170550"/>
            <a:ext cx="1529527" cy="1564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5912" y="2029649"/>
            <a:ext cx="1475651" cy="1475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 rotWithShape="1">
          <a:blip r:embed="rId5">
            <a:alphaModFix/>
          </a:blip>
          <a:srcRect b="0" l="12541" r="12541" t="0"/>
          <a:stretch/>
        </p:blipFill>
        <p:spPr>
          <a:xfrm>
            <a:off x="6145900" y="3799900"/>
            <a:ext cx="1475676" cy="110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273575" y="1587375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" sz="4400">
                <a:latin typeface="Calibri"/>
                <a:ea typeface="Calibri"/>
                <a:cs typeface="Calibri"/>
                <a:sym typeface="Calibri"/>
              </a:rPr>
              <a:t>Basic Metering Principles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9"/>
          <p:cNvSpPr txBox="1"/>
          <p:nvPr>
            <p:ph idx="2" type="body"/>
          </p:nvPr>
        </p:nvSpPr>
        <p:spPr>
          <a:xfrm>
            <a:off x="4988025" y="16635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Measures voltage, current, and power factor</a:t>
            </a:r>
            <a:endParaRPr sz="1900"/>
          </a:p>
          <a:p>
            <a:pPr indent="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Calculates real power (kW) and energy (kWh)</a:t>
            </a:r>
            <a:endParaRPr sz="1900"/>
          </a:p>
          <a:p>
            <a:pPr indent="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Advanced meters also measure reactive power (kVAR) and demand*</a:t>
            </a:r>
            <a:endParaRPr sz="1900"/>
          </a:p>
          <a:p>
            <a:pPr indent="0" lvl="0" marL="342900" rtl="0" algn="l">
              <a:spcBef>
                <a:spcPts val="640"/>
              </a:spcBef>
              <a:spcAft>
                <a:spcPts val="160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Communicates data via wired or wireless networks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796175" y="2275625"/>
            <a:ext cx="30000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/>
              <a:t>Real-world analogy:</a:t>
            </a:r>
            <a:r>
              <a:rPr b="1" lang="en" sz="1100"/>
              <a:t> 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You’re not just measuring how fast a car is moving (current), but also the size of the engine (voltage) and whether it’s driving uphill or wasting gas (power factor).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kW is how fast you’re burning fuel, and kWh is how much fuel you used over a period of time.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5093475" y="3630125"/>
            <a:ext cx="3799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chemeClr val="lt1"/>
                </a:solidFill>
              </a:rPr>
              <a:t>* </a:t>
            </a:r>
            <a:r>
              <a:rPr i="1" lang="en" sz="1100">
                <a:solidFill>
                  <a:schemeClr val="lt1"/>
                </a:solidFill>
              </a:rPr>
              <a:t>Why utilities care:</a:t>
            </a:r>
            <a:r>
              <a:rPr lang="en" sz="1100">
                <a:solidFill>
                  <a:schemeClr val="lt1"/>
                </a:solidFill>
              </a:rPr>
              <a:t> Two buildings might use the same amount of energy in a day, but if one spikes power all at once, it strains the system more — that's what demand metering captures. (Reactive power (kVAR))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281650" y="3050725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latin typeface="Calibri"/>
                <a:ea typeface="Calibri"/>
                <a:cs typeface="Calibri"/>
                <a:sym typeface="Calibri"/>
              </a:rPr>
              <a:t>Why Is Metering Important?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5" name="Google Shape;135;p20"/>
          <p:cNvSpPr txBox="1"/>
          <p:nvPr>
            <p:ph idx="2" type="body"/>
          </p:nvPr>
        </p:nvSpPr>
        <p:spPr>
          <a:xfrm>
            <a:off x="5010300" y="5429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Ensures accurate billing</a:t>
            </a:r>
            <a:endParaRPr sz="1900"/>
          </a:p>
          <a:p>
            <a:pPr indent="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Supports grid reliability and load forecasting</a:t>
            </a:r>
            <a:endParaRPr sz="1900"/>
          </a:p>
          <a:p>
            <a:pPr indent="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Enables outage detection and demand response</a:t>
            </a:r>
            <a:endParaRPr sz="1900"/>
          </a:p>
          <a:p>
            <a:pPr indent="0" lvl="0" marL="342900" rtl="0" algn="l">
              <a:spcBef>
                <a:spcPts val="640"/>
              </a:spcBef>
              <a:spcAft>
                <a:spcPts val="1600"/>
              </a:spcAft>
              <a:buNone/>
            </a:pPr>
            <a:r>
              <a:rPr lang="en" sz="1900">
                <a:latin typeface="Calibri"/>
                <a:ea typeface="Calibri"/>
                <a:cs typeface="Calibri"/>
                <a:sym typeface="Calibri"/>
              </a:rPr>
              <a:t>• Empowers customer energy management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451400" y="4773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Effective usable jar volume =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355 mL × 0.64 ≈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227 mL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Number of marbles =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227 mL ÷ 2.1 mL ≈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108 marbles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*A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standard marble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~16 mm in diameter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Volume of one marble ≈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2.1 mL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Assume a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packing efficiency of ~64%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876" y="629400"/>
            <a:ext cx="2074750" cy="267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/>
        </p:nvSpPr>
        <p:spPr>
          <a:xfrm>
            <a:off x="5230925" y="1660500"/>
            <a:ext cx="3000000" cy="18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●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Revenue Loss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●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Grid Instability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●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Missed Maintenance &amp; Fault Detection</a:t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alibri"/>
              <a:buChar char="●"/>
            </a:pPr>
            <a:r>
              <a:rPr lang="en" sz="19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Overproduction</a:t>
            </a:r>
            <a:endParaRPr sz="19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5319850" y="679150"/>
            <a:ext cx="328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What Happens If We Don’t Meter Properly?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49" name="Google Shape;149;p22"/>
          <p:cNvSpPr txBox="1"/>
          <p:nvPr/>
        </p:nvSpPr>
        <p:spPr>
          <a:xfrm>
            <a:off x="2013100" y="4454750"/>
            <a:ext cx="590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</a:rPr>
              <a:t>"The way to get started is to quit talking and begin doing."</a:t>
            </a:r>
            <a:endParaRPr i="1">
              <a:solidFill>
                <a:schemeClr val="lt1"/>
              </a:solidFill>
            </a:endParaRPr>
          </a:p>
        </p:txBody>
      </p:sp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25" y="1801725"/>
            <a:ext cx="2847509" cy="1847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